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mf" ContentType="image/x-wmf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9" r:id="rId3"/>
    <p:sldId id="267" r:id="rId4"/>
    <p:sldId id="258" r:id="rId5"/>
    <p:sldId id="270" r:id="rId6"/>
    <p:sldId id="272" r:id="rId7"/>
    <p:sldId id="273" r:id="rId8"/>
    <p:sldId id="271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66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97"/>
    <p:restoredTop sz="92275"/>
  </p:normalViewPr>
  <p:slideViewPr>
    <p:cSldViewPr snapToGrid="0" snapToObjects="1">
      <p:cViewPr>
        <p:scale>
          <a:sx n="82" d="100"/>
          <a:sy n="82" d="100"/>
        </p:scale>
        <p:origin x="2136" y="9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5" d="100"/>
        <a:sy n="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35B68-8BB8-FB49-95FB-3F2F106C5CDA}" type="datetimeFigureOut">
              <a:rPr kumimoji="1" lang="ko-KR" altLang="en-US" smtClean="0"/>
              <a:t>2019. 4. 2.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856B0C-DFC1-6B4F-B1C5-CDC1809A64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5190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454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돈의 인력 척력 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끌어당기는 힘을 키우고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밀어내는 힘을 줄인다</a:t>
            </a:r>
            <a:r>
              <a:rPr kumimoji="1" lang="en-US" altLang="ko-KR" dirty="0" smtClean="0"/>
              <a:t>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56B0C-DFC1-6B4F-B1C5-CDC1809A6488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4274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돈 </a:t>
            </a:r>
            <a:r>
              <a:rPr kumimoji="1" lang="en-US" altLang="ko-KR" dirty="0" smtClean="0"/>
              <a:t>( </a:t>
            </a:r>
            <a:r>
              <a:rPr kumimoji="1" lang="ko-KR" altLang="en-US" dirty="0" smtClean="0"/>
              <a:t>요즘 나의 관심사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대학생이라면 관심 가질법한 주제</a:t>
            </a:r>
            <a:r>
              <a:rPr kumimoji="1" lang="en-US" altLang="ko-KR" dirty="0" smtClean="0"/>
              <a:t>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56B0C-DFC1-6B4F-B1C5-CDC1809A6488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9558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돈의 인력 척력 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끌어당기는 힘을 키우고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밀어내는 힘을 줄인다</a:t>
            </a:r>
            <a:r>
              <a:rPr kumimoji="1" lang="en-US" altLang="ko-KR" dirty="0" smtClean="0"/>
              <a:t>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56B0C-DFC1-6B4F-B1C5-CDC1809A6488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2689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99409-8D62-6F42-8D70-07D00DF20AFC}" type="datetimeFigureOut">
              <a:rPr kumimoji="1" lang="ko-KR" altLang="en-US" smtClean="0"/>
              <a:t>2019. 4. 2.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EF18B-0085-0D4F-915C-321DF8A4EAE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3792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99409-8D62-6F42-8D70-07D00DF20AFC}" type="datetimeFigureOut">
              <a:rPr kumimoji="1" lang="ko-KR" altLang="en-US" smtClean="0"/>
              <a:t>2019. 4. 2.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EF18B-0085-0D4F-915C-321DF8A4EAE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8206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99409-8D62-6F42-8D70-07D00DF20AFC}" type="datetimeFigureOut">
              <a:rPr kumimoji="1" lang="ko-KR" altLang="en-US" smtClean="0"/>
              <a:t>2019. 4. 2.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EF18B-0085-0D4F-915C-321DF8A4EAE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0652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99409-8D62-6F42-8D70-07D00DF20AFC}" type="datetimeFigureOut">
              <a:rPr kumimoji="1" lang="ko-KR" altLang="en-US" smtClean="0"/>
              <a:t>2019. 4. 2.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EF18B-0085-0D4F-915C-321DF8A4EAE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566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99409-8D62-6F42-8D70-07D00DF20AFC}" type="datetimeFigureOut">
              <a:rPr kumimoji="1" lang="ko-KR" altLang="en-US" smtClean="0"/>
              <a:t>2019. 4. 2.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EF18B-0085-0D4F-915C-321DF8A4EAE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3427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99409-8D62-6F42-8D70-07D00DF20AFC}" type="datetimeFigureOut">
              <a:rPr kumimoji="1" lang="ko-KR" altLang="en-US" smtClean="0"/>
              <a:t>2019. 4. 2.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EF18B-0085-0D4F-915C-321DF8A4EAE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2160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99409-8D62-6F42-8D70-07D00DF20AFC}" type="datetimeFigureOut">
              <a:rPr kumimoji="1" lang="ko-KR" altLang="en-US" smtClean="0"/>
              <a:t>2019. 4. 2.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EF18B-0085-0D4F-915C-321DF8A4EAE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0784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99409-8D62-6F42-8D70-07D00DF20AFC}" type="datetimeFigureOut">
              <a:rPr kumimoji="1" lang="ko-KR" altLang="en-US" smtClean="0"/>
              <a:t>2019. 4. 2.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EF18B-0085-0D4F-915C-321DF8A4EAE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7775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99409-8D62-6F42-8D70-07D00DF20AFC}" type="datetimeFigureOut">
              <a:rPr kumimoji="1" lang="ko-KR" altLang="en-US" smtClean="0"/>
              <a:t>2019. 4. 2.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EF18B-0085-0D4F-915C-321DF8A4EAE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3055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99409-8D62-6F42-8D70-07D00DF20AFC}" type="datetimeFigureOut">
              <a:rPr kumimoji="1" lang="ko-KR" altLang="en-US" smtClean="0"/>
              <a:t>2019. 4. 2.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EF18B-0085-0D4F-915C-321DF8A4EAE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8588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99409-8D62-6F42-8D70-07D00DF20AFC}" type="datetimeFigureOut">
              <a:rPr kumimoji="1" lang="ko-KR" altLang="en-US" smtClean="0"/>
              <a:t>2019. 4. 2.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EF18B-0085-0D4F-915C-321DF8A4EAE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342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99409-8D62-6F42-8D70-07D00DF20AFC}" type="datetimeFigureOut">
              <a:rPr kumimoji="1" lang="ko-KR" altLang="en-US" smtClean="0"/>
              <a:t>2019. 4. 2.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EF18B-0085-0D4F-915C-321DF8A4EAE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0330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 smtClean="0"/>
              <a:t>자기 소개</a:t>
            </a:r>
            <a:endParaRPr kumimoji="1" lang="ko-KR" altLang="en-US" dirty="0"/>
          </a:p>
        </p:txBody>
      </p:sp>
      <p:sp>
        <p:nvSpPr>
          <p:cNvPr id="4" name="텍스트 상자 3"/>
          <p:cNvSpPr txBox="1"/>
          <p:nvPr/>
        </p:nvSpPr>
        <p:spPr>
          <a:xfrm>
            <a:off x="11484864" y="16337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879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사례 </a:t>
            </a:r>
            <a:r>
              <a:rPr lang="en-US" altLang="ko-KR" dirty="0" smtClean="0"/>
              <a:t>K</a:t>
            </a:r>
            <a:r>
              <a:rPr lang="ko-KR" altLang="en-US" dirty="0" smtClean="0"/>
              <a:t>병원의 </a:t>
            </a:r>
            <a:r>
              <a:rPr lang="en-US" altLang="ko-KR" dirty="0" smtClean="0"/>
              <a:t>ABC</a:t>
            </a:r>
            <a:r>
              <a:rPr lang="ko-KR" altLang="en-US" dirty="0" smtClean="0"/>
              <a:t>사례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200" dirty="0">
                <a:latin typeface="맑은 고딕" pitchFamily="50" charset="-127"/>
                <a:ea typeface="맑은 고딕" pitchFamily="50" charset="-127"/>
              </a:rPr>
              <a:t>K</a:t>
            </a:r>
            <a:r>
              <a:rPr lang="ko-KR" altLang="en-US" sz="2200" dirty="0">
                <a:latin typeface="맑은 고딕" pitchFamily="50" charset="-127"/>
                <a:ea typeface="맑은 고딕" pitchFamily="50" charset="-127"/>
              </a:rPr>
              <a:t>병원의 원가그룹</a:t>
            </a:r>
            <a:r>
              <a:rPr lang="en-US" altLang="ko-KR" sz="22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200" dirty="0">
                <a:latin typeface="맑은 고딕" pitchFamily="50" charset="-127"/>
                <a:ea typeface="맑은 고딕" pitchFamily="50" charset="-127"/>
              </a:rPr>
              <a:t>코스트 그룹</a:t>
            </a:r>
            <a:r>
              <a:rPr lang="en-US" altLang="ko-KR" sz="2200">
                <a:latin typeface="맑은 고딕" pitchFamily="50" charset="-127"/>
                <a:ea typeface="맑은 고딕" pitchFamily="50" charset="-127"/>
              </a:rPr>
              <a:t>CG)</a:t>
            </a:r>
            <a:endParaRPr lang="en-US" altLang="ko-KR" sz="2200" dirty="0"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상위코드에서 하위코드로 오는 방식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즉 </a:t>
            </a:r>
            <a:r>
              <a:rPr lang="ko-KR" altLang="en-US" sz="2000" dirty="0" err="1">
                <a:latin typeface="맑은 고딕" pitchFamily="50" charset="-127"/>
                <a:ea typeface="맑은 고딕" pitchFamily="50" charset="-127"/>
              </a:rPr>
              <a:t>범위별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 원가그룹으로 분류</a:t>
            </a:r>
          </a:p>
          <a:p>
            <a:pPr marL="457200" indent="-457200">
              <a:buFont typeface="+mj-lt"/>
              <a:buAutoNum type="arabicPeriod"/>
            </a:pPr>
            <a:endParaRPr lang="en-US" altLang="ko-KR" sz="2000" dirty="0"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책임회계단위와 계정과목을 동시적으로 연계시켜서 원가그룹을 배부하는 방식</a:t>
            </a:r>
          </a:p>
          <a:p>
            <a:pPr marL="457200" indent="-457200">
              <a:buNone/>
            </a:pPr>
            <a:endParaRPr lang="en-US" altLang="ko-KR" sz="2200" dirty="0"/>
          </a:p>
          <a:p>
            <a:pPr marL="514350" indent="-514350">
              <a:buNone/>
            </a:pPr>
            <a:endParaRPr lang="en-US" altLang="ko-KR" b="1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D47AC-E48D-458D-BB8F-F9266946631C}" type="slidenum">
              <a:rPr lang="en-US" altLang="ko-KR" smtClean="0"/>
              <a:pPr/>
              <a:t>10</a:t>
            </a:fld>
            <a:endParaRPr lang="en-US" altLang="ko-KR"/>
          </a:p>
        </p:txBody>
      </p:sp>
      <p:pic>
        <p:nvPicPr>
          <p:cNvPr id="6" name="그림 5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911" y="3500438"/>
            <a:ext cx="7643819" cy="307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6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사례 </a:t>
            </a:r>
            <a:r>
              <a:rPr lang="en-US" altLang="ko-KR" dirty="0" smtClean="0"/>
              <a:t>K</a:t>
            </a:r>
            <a:r>
              <a:rPr lang="ko-KR" altLang="en-US" dirty="0" smtClean="0"/>
              <a:t>병원의 </a:t>
            </a:r>
            <a:r>
              <a:rPr lang="en-US" altLang="ko-KR" dirty="0" smtClean="0"/>
              <a:t>ABC</a:t>
            </a:r>
            <a:r>
              <a:rPr lang="ko-KR" altLang="en-US" dirty="0" smtClean="0"/>
              <a:t>사례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2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2200" dirty="0">
                <a:latin typeface="맑은 고딕" pitchFamily="50" charset="-127"/>
                <a:ea typeface="맑은 고딕" pitchFamily="50" charset="-127"/>
              </a:rPr>
              <a:t>활동구조</a:t>
            </a:r>
          </a:p>
          <a:p>
            <a:pPr marL="514350" indent="-514350">
              <a:buNone/>
            </a:pPr>
            <a:r>
              <a:rPr lang="ko-KR" altLang="en-US" sz="2200" dirty="0">
                <a:latin typeface="맑은 고딕" pitchFamily="50" charset="-127"/>
                <a:ea typeface="맑은 고딕" pitchFamily="50" charset="-127"/>
              </a:rPr>
              <a:t>활동설정은 활동기준원가계산의 핵심적인 역할을 담당하는 요소</a:t>
            </a:r>
            <a:endParaRPr lang="en-US" altLang="ko-KR" sz="2200" dirty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자료수집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차 활동분류</a:t>
            </a:r>
            <a:endParaRPr lang="en-US" altLang="ko-KR" sz="2000" dirty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차 활동분류</a:t>
            </a:r>
          </a:p>
          <a:p>
            <a:pPr marL="514350" indent="-514350">
              <a:buFont typeface="+mj-lt"/>
              <a:buAutoNum type="arabicPeriod"/>
            </a:pPr>
            <a:endParaRPr lang="en-US" altLang="ko-KR" sz="2200" dirty="0"/>
          </a:p>
          <a:p>
            <a:pPr marL="514350" indent="-514350">
              <a:buFont typeface="+mj-lt"/>
              <a:buAutoNum type="arabicPeriod"/>
            </a:pPr>
            <a:endParaRPr lang="en-US" altLang="ko-KR" sz="2200" dirty="0"/>
          </a:p>
          <a:p>
            <a:pPr marL="514350" indent="-514350">
              <a:buFont typeface="+mj-lt"/>
              <a:buAutoNum type="arabicPeriod"/>
            </a:pPr>
            <a:endParaRPr lang="ko-KR" altLang="en-US" sz="2200" dirty="0"/>
          </a:p>
          <a:p>
            <a:pPr marL="514350" indent="-51435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D47AC-E48D-458D-BB8F-F9266946631C}" type="slidenum">
              <a:rPr lang="en-US" altLang="ko-KR" smtClean="0"/>
              <a:pPr/>
              <a:t>11</a:t>
            </a:fld>
            <a:endParaRPr lang="en-US" altLang="ko-KR"/>
          </a:p>
        </p:txBody>
      </p:sp>
      <p:pic>
        <p:nvPicPr>
          <p:cNvPr id="8" name="그림 7" descr="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473" y="3571876"/>
            <a:ext cx="7929571" cy="292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46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사례 </a:t>
            </a:r>
            <a:r>
              <a:rPr lang="en-US" altLang="ko-KR" dirty="0" smtClean="0"/>
              <a:t>K</a:t>
            </a:r>
            <a:r>
              <a:rPr lang="ko-KR" altLang="en-US" dirty="0" smtClean="0"/>
              <a:t>병원의 </a:t>
            </a:r>
            <a:r>
              <a:rPr lang="en-US" altLang="ko-KR" dirty="0" smtClean="0"/>
              <a:t>ABC</a:t>
            </a:r>
            <a:r>
              <a:rPr lang="ko-KR" altLang="en-US" dirty="0" smtClean="0"/>
              <a:t>사례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3 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원가대상구조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ABC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시스템의 가장 기본적인 원가대상은 의사</a:t>
            </a:r>
          </a:p>
          <a:p>
            <a:pPr marL="457200" indent="-457200">
              <a:buFont typeface="+mj-lt"/>
              <a:buAutoNum type="arabicPeriod"/>
            </a:pPr>
            <a:endParaRPr lang="en-US" altLang="ko-KR" sz="2200" dirty="0">
              <a:latin typeface="맑은 고딕" pitchFamily="50" charset="-127"/>
              <a:ea typeface="맑은 고딕" pitchFamily="50" charset="-127"/>
            </a:endParaRPr>
          </a:p>
          <a:p>
            <a:pPr marL="457200" indent="-457200"/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원가동인의 정의 및 선택방법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원가동인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(Driver)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은 인과 관계를 규명하는 핵심요소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원가동인을 파악하기  먼저 담당자와 인터뷰를 실시</a:t>
            </a:r>
            <a:endParaRPr lang="en-US" altLang="ko-KR" sz="2400" dirty="0"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buNone/>
            </a:pP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2400" dirty="0" err="1">
                <a:latin typeface="맑은 고딕" pitchFamily="50" charset="-127"/>
                <a:ea typeface="맑은 고딕" pitchFamily="50" charset="-127"/>
              </a:rPr>
              <a:t>업무분장표를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 최대한 수집</a:t>
            </a:r>
          </a:p>
          <a:p>
            <a:pPr marL="457200" indent="-457200">
              <a:buNone/>
            </a:pPr>
            <a:r>
              <a:rPr lang="en-US" altLang="ko-KR" sz="2200" dirty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인과관계에 따른 원가동인을 가능한 모두 나열</a:t>
            </a:r>
          </a:p>
          <a:p>
            <a:pPr marL="457200" indent="-457200">
              <a:buNone/>
            </a:pPr>
            <a:r>
              <a:rPr lang="en-US" altLang="ko-KR" sz="2200" dirty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인터뷰를 통해 원가동인의 수를 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6~7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최대 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개 이내로 축약한다</a:t>
            </a:r>
          </a:p>
          <a:p>
            <a:pPr marL="457200" indent="-457200">
              <a:buNone/>
            </a:pPr>
            <a:endParaRPr lang="ko-KR" altLang="en-US" sz="2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D47AC-E48D-458D-BB8F-F9266946631C}" type="slidenum">
              <a:rPr lang="en-US" altLang="ko-KR" smtClean="0"/>
              <a:pPr/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13632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사례 </a:t>
            </a:r>
            <a:r>
              <a:rPr lang="en-US" altLang="ko-KR" dirty="0" smtClean="0"/>
              <a:t>K</a:t>
            </a:r>
            <a:r>
              <a:rPr lang="ko-KR" altLang="en-US" dirty="0" smtClean="0"/>
              <a:t>병원의 </a:t>
            </a:r>
            <a:r>
              <a:rPr lang="en-US" altLang="ko-KR" dirty="0" smtClean="0"/>
              <a:t>ABC</a:t>
            </a:r>
            <a:r>
              <a:rPr lang="ko-KR" altLang="en-US" dirty="0" smtClean="0"/>
              <a:t>사례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원가동인의 인과관계 및 수집가능성 검증</a:t>
            </a:r>
            <a:endParaRPr lang="en-US" altLang="ko-KR" sz="2400" dirty="0"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전산시스템에서 수집가능한지 전산관계자와 협의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차적으로 원가동인을 확정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차 인터뷰를 수행 및 확인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최종 원가동인을 확정</a:t>
            </a:r>
            <a:endParaRPr lang="en-US" altLang="ko-KR" sz="2400" dirty="0"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buFont typeface="+mj-lt"/>
              <a:buAutoNum type="arabicPeriod"/>
            </a:pP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2400" dirty="0" err="1">
                <a:latin typeface="맑은 고딕" pitchFamily="50" charset="-127"/>
                <a:ea typeface="맑은 고딕" pitchFamily="50" charset="-127"/>
              </a:rPr>
              <a:t>원가배부량의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 정의 및 추출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200" dirty="0">
                <a:latin typeface="맑은 고딕" pitchFamily="50" charset="-127"/>
                <a:ea typeface="맑은 고딕" pitchFamily="50" charset="-127"/>
              </a:rPr>
              <a:t>확정된 원가동인을 가지고 전산시스템 담당자와 </a:t>
            </a:r>
            <a:r>
              <a:rPr lang="en-US" altLang="ko-KR" sz="2200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2200" dirty="0">
                <a:latin typeface="맑은 고딕" pitchFamily="50" charset="-127"/>
                <a:ea typeface="맑은 고딕" pitchFamily="50" charset="-127"/>
              </a:rPr>
              <a:t>차 협의 </a:t>
            </a:r>
            <a:endParaRPr lang="en-US" altLang="ko-KR" sz="2200" dirty="0"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200" dirty="0">
                <a:latin typeface="맑은 고딕" pitchFamily="50" charset="-127"/>
                <a:ea typeface="맑은 고딕" pitchFamily="50" charset="-127"/>
              </a:rPr>
              <a:t>인터페이스가 가능한 </a:t>
            </a:r>
            <a:r>
              <a:rPr lang="ko-KR" altLang="en-US" sz="2200" dirty="0" err="1">
                <a:latin typeface="맑은 고딕" pitchFamily="50" charset="-127"/>
                <a:ea typeface="맑은 고딕" pitchFamily="50" charset="-127"/>
              </a:rPr>
              <a:t>배부량을</a:t>
            </a:r>
            <a:r>
              <a:rPr lang="ko-KR" altLang="en-US" sz="2200" dirty="0">
                <a:latin typeface="맑은 고딕" pitchFamily="50" charset="-127"/>
                <a:ea typeface="맑은 고딕" pitchFamily="50" charset="-127"/>
              </a:rPr>
              <a:t> 정리 </a:t>
            </a:r>
            <a:endParaRPr lang="en-US" altLang="ko-KR" sz="2200" dirty="0"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200" dirty="0">
                <a:latin typeface="맑은 고딕" pitchFamily="50" charset="-127"/>
                <a:ea typeface="맑은 고딕" pitchFamily="50" charset="-127"/>
              </a:rPr>
              <a:t>추가로 전산화가 가능한지 전산시스템 담당자와 </a:t>
            </a:r>
            <a:r>
              <a:rPr lang="en-US" altLang="ko-KR" sz="22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200" dirty="0">
                <a:latin typeface="맑은 고딕" pitchFamily="50" charset="-127"/>
                <a:ea typeface="맑은 고딕" pitchFamily="50" charset="-127"/>
              </a:rPr>
              <a:t>차 협의 </a:t>
            </a:r>
            <a:endParaRPr lang="en-US" altLang="ko-KR" sz="2200" dirty="0"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200" dirty="0">
                <a:latin typeface="맑은 고딕" pitchFamily="50" charset="-127"/>
                <a:ea typeface="맑은 고딕" pitchFamily="50" charset="-127"/>
              </a:rPr>
              <a:t>최종 원가동인의 </a:t>
            </a:r>
            <a:r>
              <a:rPr lang="ko-KR" altLang="en-US" sz="2200" dirty="0" err="1">
                <a:latin typeface="맑은 고딕" pitchFamily="50" charset="-127"/>
                <a:ea typeface="맑은 고딕" pitchFamily="50" charset="-127"/>
              </a:rPr>
              <a:t>배부량을</a:t>
            </a:r>
            <a:r>
              <a:rPr lang="ko-KR" altLang="en-US" sz="2200" dirty="0">
                <a:latin typeface="맑은 고딕" pitchFamily="50" charset="-127"/>
                <a:ea typeface="맑은 고딕" pitchFamily="50" charset="-127"/>
              </a:rPr>
              <a:t> 확정하는 작업과정</a:t>
            </a:r>
          </a:p>
          <a:p>
            <a:pPr marL="457200" indent="-457200">
              <a:buFont typeface="+mj-lt"/>
              <a:buAutoNum type="arabicPeriod"/>
            </a:pPr>
            <a:endParaRPr lang="ko-KR" altLang="en-US" sz="2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D47AC-E48D-458D-BB8F-F9266946631C}" type="slidenum">
              <a:rPr lang="en-US" altLang="ko-KR" smtClean="0"/>
              <a:pPr/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06077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사례 </a:t>
            </a:r>
            <a:r>
              <a:rPr lang="en-US" altLang="ko-KR" dirty="0" smtClean="0"/>
              <a:t>K</a:t>
            </a:r>
            <a:r>
              <a:rPr lang="ko-KR" altLang="en-US" dirty="0" smtClean="0"/>
              <a:t>병원의 </a:t>
            </a:r>
            <a:r>
              <a:rPr lang="en-US" altLang="ko-KR" dirty="0" smtClean="0"/>
              <a:t>ABC</a:t>
            </a:r>
            <a:r>
              <a:rPr lang="ko-KR" altLang="en-US" dirty="0" smtClean="0"/>
              <a:t>사례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200" dirty="0">
                <a:latin typeface="맑은 고딕" pitchFamily="50" charset="-127"/>
                <a:ea typeface="맑은 고딕" pitchFamily="50" charset="-127"/>
              </a:rPr>
              <a:t>ABC</a:t>
            </a:r>
            <a:r>
              <a:rPr lang="ko-KR" altLang="en-US" sz="2200" dirty="0">
                <a:latin typeface="맑은 고딕" pitchFamily="50" charset="-127"/>
                <a:ea typeface="맑은 고딕" pitchFamily="50" charset="-127"/>
              </a:rPr>
              <a:t>시스템의 원가배부경로 구조</a:t>
            </a:r>
          </a:p>
          <a:p>
            <a:pPr marL="514350" indent="-514350">
              <a:buFont typeface="+mj-lt"/>
              <a:buAutoNum type="arabicPeriod"/>
            </a:pPr>
            <a:endParaRPr lang="ko-KR" altLang="en-US" sz="2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D47AC-E48D-458D-BB8F-F9266946631C}" type="slidenum">
              <a:rPr lang="en-US" altLang="ko-KR" smtClean="0"/>
              <a:pPr/>
              <a:t>14</a:t>
            </a:fld>
            <a:endParaRPr lang="en-US" altLang="ko-KR"/>
          </a:p>
        </p:txBody>
      </p:sp>
      <p:pic>
        <p:nvPicPr>
          <p:cNvPr id="5" name="그림 4" descr="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58" y="2714620"/>
            <a:ext cx="8203464" cy="328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997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사례 </a:t>
            </a:r>
            <a:r>
              <a:rPr lang="en-US" altLang="ko-KR" dirty="0" smtClean="0"/>
              <a:t>K</a:t>
            </a:r>
            <a:r>
              <a:rPr lang="ko-KR" altLang="en-US" dirty="0" smtClean="0"/>
              <a:t>병원의 </a:t>
            </a:r>
            <a:r>
              <a:rPr lang="en-US" altLang="ko-KR" dirty="0" smtClean="0"/>
              <a:t>ABC</a:t>
            </a:r>
            <a:r>
              <a:rPr lang="ko-KR" altLang="en-US" dirty="0" smtClean="0"/>
              <a:t>사례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200" dirty="0">
                <a:latin typeface="맑은 고딕" pitchFamily="50" charset="-127"/>
                <a:ea typeface="맑은 고딕" pitchFamily="50" charset="-127"/>
              </a:rPr>
              <a:t>ABC</a:t>
            </a:r>
            <a:r>
              <a:rPr lang="ko-KR" altLang="en-US" sz="2200" dirty="0">
                <a:latin typeface="맑은 고딕" pitchFamily="50" charset="-127"/>
                <a:ea typeface="맑은 고딕" pitchFamily="50" charset="-127"/>
              </a:rPr>
              <a:t>시스템의 원가배부경로 구조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D47AC-E48D-458D-BB8F-F9266946631C}" type="slidenum">
              <a:rPr lang="en-US" altLang="ko-KR" smtClean="0"/>
              <a:pPr/>
              <a:t>15</a:t>
            </a:fld>
            <a:endParaRPr lang="en-US" altLang="ko-KR"/>
          </a:p>
        </p:txBody>
      </p:sp>
      <p:pic>
        <p:nvPicPr>
          <p:cNvPr id="5" name="그림 4" descr="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596" y="2571745"/>
            <a:ext cx="7943850" cy="347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25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1666"/>
            <a:ext cx="12192000" cy="577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6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1524001" y="6599238"/>
            <a:ext cx="1928813" cy="285750"/>
          </a:xfrm>
          <a:prstGeom prst="rect">
            <a:avLst/>
          </a:prstGeom>
        </p:spPr>
        <p:txBody>
          <a:bodyPr/>
          <a:lstStyle/>
          <a:p>
            <a:fld id="{51A1487E-DBED-4463-9CDC-DD4A939A644F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38200" y="1690688"/>
            <a:ext cx="9864659" cy="4763783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지원동기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입사노력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병원 원가분석 차이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병원 원가분석 및 활용방안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1286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ë§ë¬¼ì] 'í ë¨¸ë ì¸íë¼'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55" y="0"/>
            <a:ext cx="1143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89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" y="0"/>
            <a:ext cx="12185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9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72" name="Text Box 28"/>
          <p:cNvSpPr txBox="1">
            <a:spLocks noChangeArrowheads="1"/>
          </p:cNvSpPr>
          <p:nvPr/>
        </p:nvSpPr>
        <p:spPr bwMode="auto">
          <a:xfrm>
            <a:off x="1809720" y="1643050"/>
            <a:ext cx="7286676" cy="553998"/>
          </a:xfrm>
          <a:prstGeom prst="rect">
            <a:avLst/>
          </a:prstGeom>
          <a:solidFill>
            <a:schemeClr val="accent2">
              <a:lumMod val="20000"/>
              <a:lumOff val="80000"/>
              <a:alpha val="7000"/>
            </a:schemeClr>
          </a:solidFill>
          <a:ln w="9525" algn="ctr">
            <a:solidFill>
              <a:schemeClr val="bg1">
                <a:lumMod val="85000"/>
                <a:alpha val="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-US" altLang="ko-KR" sz="3000" dirty="0">
                <a:latin typeface="맑은 고딕" pitchFamily="50" charset="-127"/>
                <a:ea typeface="맑은 고딕" pitchFamily="50" charset="-127"/>
              </a:rPr>
              <a:t>       </a:t>
            </a:r>
            <a:r>
              <a:rPr lang="ko-KR" altLang="en-US" sz="3000" dirty="0">
                <a:latin typeface="맑은 고딕" pitchFamily="50" charset="-127"/>
                <a:ea typeface="맑은 고딕" pitchFamily="50" charset="-127"/>
              </a:rPr>
              <a:t>원가계산의 구조가 다름</a:t>
            </a:r>
            <a:endParaRPr lang="en-US" altLang="ko-KR" sz="3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Picture 8" descr="동그란버튼-다홍색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66911" y="1714489"/>
            <a:ext cx="463129" cy="475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2595538" y="285729"/>
            <a:ext cx="6777086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600" dirty="0">
                <a:latin typeface="Arial" charset="0"/>
              </a:rPr>
              <a:t>병원과 제조업의 원가계산</a:t>
            </a:r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비교</a:t>
            </a:r>
          </a:p>
          <a:p>
            <a:pPr>
              <a:defRPr/>
            </a:pPr>
            <a:endParaRPr lang="ko-KR" altLang="en-US" sz="3200" dirty="0">
              <a:latin typeface="Arial" charset="0"/>
            </a:endParaRPr>
          </a:p>
        </p:txBody>
      </p:sp>
      <p:sp>
        <p:nvSpPr>
          <p:cNvPr id="8" name="Text Box 28"/>
          <p:cNvSpPr txBox="1">
            <a:spLocks noChangeArrowheads="1"/>
          </p:cNvSpPr>
          <p:nvPr/>
        </p:nvSpPr>
        <p:spPr bwMode="auto">
          <a:xfrm>
            <a:off x="1809720" y="2571744"/>
            <a:ext cx="7286676" cy="553998"/>
          </a:xfrm>
          <a:prstGeom prst="rect">
            <a:avLst/>
          </a:prstGeom>
          <a:solidFill>
            <a:schemeClr val="accent2">
              <a:lumMod val="20000"/>
              <a:lumOff val="80000"/>
              <a:alpha val="7000"/>
            </a:schemeClr>
          </a:solidFill>
          <a:ln w="9525" algn="ctr">
            <a:solidFill>
              <a:schemeClr val="bg1">
                <a:lumMod val="85000"/>
                <a:alpha val="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-US" altLang="ko-KR" sz="3000" dirty="0">
                <a:latin typeface="맑은 고딕" pitchFamily="50" charset="-127"/>
                <a:ea typeface="맑은 고딕" pitchFamily="50" charset="-127"/>
              </a:rPr>
              <a:t>       </a:t>
            </a:r>
            <a:r>
              <a:rPr lang="ko-KR" altLang="en-US" sz="3000" dirty="0">
                <a:latin typeface="맑은 고딕" pitchFamily="50" charset="-127"/>
                <a:ea typeface="맑은 고딕" pitchFamily="50" charset="-127"/>
              </a:rPr>
              <a:t>원가계산 방법이 다름</a:t>
            </a:r>
            <a:endParaRPr lang="en-US" altLang="ko-KR" sz="3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" name="Picture 8" descr="동그란버튼-다홍색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66911" y="2643183"/>
            <a:ext cx="463129" cy="475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 Box 28"/>
          <p:cNvSpPr txBox="1">
            <a:spLocks noChangeArrowheads="1"/>
          </p:cNvSpPr>
          <p:nvPr/>
        </p:nvSpPr>
        <p:spPr bwMode="auto">
          <a:xfrm>
            <a:off x="1881158" y="3714753"/>
            <a:ext cx="8143932" cy="1015663"/>
          </a:xfrm>
          <a:prstGeom prst="rect">
            <a:avLst/>
          </a:prstGeom>
          <a:solidFill>
            <a:schemeClr val="accent2">
              <a:lumMod val="20000"/>
              <a:lumOff val="80000"/>
              <a:alpha val="7000"/>
            </a:schemeClr>
          </a:solidFill>
          <a:ln w="9525" algn="ctr">
            <a:solidFill>
              <a:schemeClr val="bg1">
                <a:lumMod val="85000"/>
                <a:alpha val="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-US" altLang="ko-KR" sz="3000" dirty="0">
                <a:latin typeface="맑은 고딕" pitchFamily="50" charset="-127"/>
                <a:ea typeface="맑은 고딕" pitchFamily="50" charset="-127"/>
              </a:rPr>
              <a:t>       </a:t>
            </a:r>
            <a:r>
              <a:rPr lang="ko-KR" altLang="en-US" sz="3000" dirty="0">
                <a:latin typeface="맑은 고딕" pitchFamily="50" charset="-127"/>
                <a:ea typeface="맑은 고딕" pitchFamily="50" charset="-127"/>
              </a:rPr>
              <a:t>의료서비스의 특수성으로 인한 표준화와</a:t>
            </a:r>
            <a:endParaRPr lang="en-US" altLang="ko-KR" sz="3000" dirty="0"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ko-KR" altLang="en-US" sz="3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3000" dirty="0">
                <a:latin typeface="맑은 고딕" pitchFamily="50" charset="-127"/>
                <a:ea typeface="맑은 고딕" pitchFamily="50" charset="-127"/>
              </a:rPr>
              <a:t>     	</a:t>
            </a:r>
            <a:r>
              <a:rPr lang="ko-KR" altLang="en-US" sz="3000" dirty="0">
                <a:latin typeface="맑은 고딕" pitchFamily="50" charset="-127"/>
                <a:ea typeface="맑은 고딕" pitchFamily="50" charset="-127"/>
              </a:rPr>
              <a:t>규격화가 곤란하다는 점</a:t>
            </a:r>
            <a:endParaRPr lang="en-US" altLang="ko-KR" sz="3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Picture 8" descr="동그란버튼-다홍색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66911" y="3929067"/>
            <a:ext cx="463129" cy="475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 Box 28"/>
          <p:cNvSpPr txBox="1">
            <a:spLocks noChangeArrowheads="1"/>
          </p:cNvSpPr>
          <p:nvPr/>
        </p:nvSpPr>
        <p:spPr bwMode="auto">
          <a:xfrm>
            <a:off x="1952596" y="5214950"/>
            <a:ext cx="8215370" cy="553998"/>
          </a:xfrm>
          <a:prstGeom prst="rect">
            <a:avLst/>
          </a:prstGeom>
          <a:solidFill>
            <a:schemeClr val="accent2">
              <a:lumMod val="20000"/>
              <a:lumOff val="80000"/>
              <a:alpha val="7000"/>
            </a:schemeClr>
          </a:solidFill>
          <a:ln w="9525" algn="ctr">
            <a:solidFill>
              <a:schemeClr val="bg1">
                <a:lumMod val="85000"/>
                <a:alpha val="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-US" altLang="ko-KR" sz="3000" dirty="0">
                <a:latin typeface="맑은 고딕" pitchFamily="50" charset="-127"/>
                <a:ea typeface="맑은 고딕" pitchFamily="50" charset="-127"/>
              </a:rPr>
              <a:t>      </a:t>
            </a:r>
            <a:r>
              <a:rPr lang="ko-KR" altLang="en-US" sz="3000" dirty="0">
                <a:latin typeface="맑은 고딕" pitchFamily="50" charset="-127"/>
                <a:ea typeface="맑은 고딕" pitchFamily="50" charset="-127"/>
              </a:rPr>
              <a:t>계정과목의 분류와 그 내용이 서로 다름</a:t>
            </a:r>
            <a:endParaRPr lang="en-US" altLang="ko-KR" sz="3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7" name="Picture 8" descr="동그란버튼-다홍색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66911" y="5286389"/>
            <a:ext cx="463129" cy="475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1638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024034" y="285751"/>
            <a:ext cx="7858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b="1" dirty="0">
                <a:latin typeface="Arial" charset="0"/>
              </a:rPr>
              <a:t>병원의 의료원가</a:t>
            </a:r>
            <a:r>
              <a:rPr lang="en-US" altLang="ko-KR" sz="3200" b="1" dirty="0">
                <a:latin typeface="Arial" charset="0"/>
              </a:rPr>
              <a:t>(</a:t>
            </a:r>
            <a:r>
              <a:rPr lang="ko-KR" altLang="en-US" sz="3200" b="1" dirty="0">
                <a:latin typeface="Arial" charset="0"/>
              </a:rPr>
              <a:t>비용</a:t>
            </a:r>
            <a:r>
              <a:rPr lang="en-US" altLang="ko-KR" sz="3200" b="1" dirty="0">
                <a:latin typeface="Arial" charset="0"/>
              </a:rPr>
              <a:t>)</a:t>
            </a:r>
            <a:r>
              <a:rPr lang="ko-KR" altLang="en-US" sz="3200" b="1" dirty="0">
                <a:latin typeface="Arial" charset="0"/>
              </a:rPr>
              <a:t>요소</a:t>
            </a:r>
            <a:endParaRPr lang="ko-KR" altLang="en-US" sz="3200" b="1" dirty="0">
              <a:latin typeface="Arial" charset="0"/>
            </a:endParaRPr>
          </a:p>
        </p:txBody>
      </p:sp>
      <p:sp>
        <p:nvSpPr>
          <p:cNvPr id="10" name="Text Box 28"/>
          <p:cNvSpPr txBox="1">
            <a:spLocks noChangeArrowheads="1"/>
          </p:cNvSpPr>
          <p:nvPr/>
        </p:nvSpPr>
        <p:spPr bwMode="auto">
          <a:xfrm>
            <a:off x="1809720" y="1000110"/>
            <a:ext cx="8572528" cy="1015663"/>
          </a:xfrm>
          <a:prstGeom prst="rect">
            <a:avLst/>
          </a:prstGeom>
          <a:solidFill>
            <a:schemeClr val="bg1">
              <a:lumMod val="85000"/>
              <a:alpha val="8000"/>
            </a:schemeClr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ko-KR" altLang="en-US" sz="3000" dirty="0">
                <a:latin typeface="맑은 고딕" pitchFamily="50" charset="-127"/>
                <a:ea typeface="맑은 고딕" pitchFamily="50" charset="-127"/>
              </a:rPr>
              <a:t>병원의 의료원가</a:t>
            </a:r>
            <a:r>
              <a:rPr lang="en-US" altLang="ko-KR" sz="3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3000" dirty="0">
                <a:latin typeface="맑은 고딕" pitchFamily="50" charset="-127"/>
                <a:ea typeface="맑은 고딕" pitchFamily="50" charset="-127"/>
              </a:rPr>
              <a:t>의료비용</a:t>
            </a:r>
            <a:r>
              <a:rPr lang="en-US" altLang="ko-KR" sz="30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3000" dirty="0">
                <a:latin typeface="맑은 고딕" pitchFamily="50" charset="-127"/>
                <a:ea typeface="맑은 고딕" pitchFamily="50" charset="-127"/>
              </a:rPr>
              <a:t>는</a:t>
            </a:r>
            <a:r>
              <a:rPr lang="en-US" altLang="ko-KR" sz="3000" dirty="0">
                <a:latin typeface="맑은 고딕" pitchFamily="50" charset="-127"/>
                <a:ea typeface="맑은 고딕" pitchFamily="50" charset="-127"/>
              </a:rPr>
              <a:t>?</a:t>
            </a:r>
            <a:r>
              <a:rPr lang="ko-KR" altLang="en-US" sz="3000" dirty="0">
                <a:latin typeface="맑은 고딕" pitchFamily="50" charset="-127"/>
                <a:ea typeface="맑은 고딕" pitchFamily="50" charset="-127"/>
              </a:rPr>
              <a:t> 크게 인건비</a:t>
            </a:r>
            <a:r>
              <a:rPr lang="en-US" altLang="ko-KR" sz="3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3000" dirty="0">
                <a:latin typeface="맑은 고딕" pitchFamily="50" charset="-127"/>
                <a:ea typeface="맑은 고딕" pitchFamily="50" charset="-127"/>
              </a:rPr>
              <a:t>재료비</a:t>
            </a:r>
            <a:r>
              <a:rPr lang="en-US" altLang="ko-KR" sz="3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3000" dirty="0">
                <a:latin typeface="맑은 고딕" pitchFamily="50" charset="-127"/>
                <a:ea typeface="맑은 고딕" pitchFamily="50" charset="-127"/>
              </a:rPr>
              <a:t>관리운영비로 구분된다</a:t>
            </a:r>
            <a:r>
              <a:rPr lang="en-US" altLang="ko-KR" sz="3000" dirty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2000" dirty="0"/>
          </a:p>
        </p:txBody>
      </p:sp>
      <p:sp>
        <p:nvSpPr>
          <p:cNvPr id="8" name="직사각형 7"/>
          <p:cNvSpPr/>
          <p:nvPr/>
        </p:nvSpPr>
        <p:spPr>
          <a:xfrm>
            <a:off x="2238316" y="2428869"/>
            <a:ext cx="84296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2400" b="1" dirty="0"/>
              <a:t> </a:t>
            </a:r>
            <a:r>
              <a:rPr lang="ko-KR" altLang="en-US" sz="2400" b="1" dirty="0"/>
              <a:t>병원의 의료원가</a:t>
            </a:r>
            <a:endParaRPr lang="ko-KR" altLang="en-US" sz="2400" dirty="0"/>
          </a:p>
          <a:p>
            <a:pPr algn="l"/>
            <a:r>
              <a:rPr lang="en-US" altLang="ko-KR" sz="2400" dirty="0"/>
              <a:t> </a:t>
            </a:r>
            <a:r>
              <a:rPr lang="ko-KR" altLang="en-US" sz="2400" b="1" dirty="0"/>
              <a:t>의료원가란</a:t>
            </a:r>
            <a:r>
              <a:rPr lang="en-US" altLang="ko-KR" sz="2400" b="1" dirty="0"/>
              <a:t>?</a:t>
            </a:r>
            <a:r>
              <a:rPr lang="ko-KR" altLang="en-US" sz="2400" b="1" dirty="0"/>
              <a:t> 병원의 의료활 동 및 유지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관리를 위하여</a:t>
            </a:r>
            <a:endParaRPr lang="en-US" altLang="ko-KR" sz="2400" b="1" dirty="0"/>
          </a:p>
          <a:p>
            <a:pPr algn="l"/>
            <a:r>
              <a:rPr lang="ko-KR" altLang="en-US" sz="2400" b="1" dirty="0"/>
              <a:t> 발생한 비용을 말한다</a:t>
            </a:r>
            <a:r>
              <a:rPr lang="en-US" altLang="ko-KR" sz="2400" dirty="0"/>
              <a:t>.</a:t>
            </a:r>
            <a:endParaRPr lang="en-US" altLang="ko-KR" sz="2400" dirty="0"/>
          </a:p>
        </p:txBody>
      </p:sp>
      <p:pic>
        <p:nvPicPr>
          <p:cNvPr id="32774" name="Picture 6" descr="C:\Documents and Settings\LG\Local Settings\Temporary Internet Files\Content.IE5\S5IJODI7\MCj03528960000[1]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81158" y="2500246"/>
            <a:ext cx="397496" cy="397162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/>
        </p:nvSpPr>
        <p:spPr>
          <a:xfrm>
            <a:off x="2309786" y="3643314"/>
            <a:ext cx="35719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000" b="1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  <a:endParaRPr lang="ko-KR" altLang="en-US" sz="30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67240" y="3643314"/>
            <a:ext cx="142876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0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2</a:t>
            </a:r>
            <a:endParaRPr lang="ko-KR" altLang="en-US" sz="30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10380" y="3643314"/>
            <a:ext cx="71438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0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3</a:t>
            </a:r>
            <a:endParaRPr lang="ko-KR" altLang="en-US" sz="30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800234" y="3643314"/>
            <a:ext cx="1338828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ko-KR" altLang="en-US" sz="3000" b="1" dirty="0">
                <a:ln w="11430"/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인건비</a:t>
            </a:r>
            <a:endParaRPr lang="ko-KR" altLang="en-US" sz="3000" b="1" dirty="0">
              <a:ln w="11430"/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086250" y="3643314"/>
            <a:ext cx="1338828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3000" b="1" dirty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재료비</a:t>
            </a:r>
            <a:endParaRPr lang="ko-KR" altLang="en-US" sz="3000" b="1" dirty="0">
              <a:ln w="11430"/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222979" y="3643314"/>
            <a:ext cx="2108269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3000" b="1" dirty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관리운영비</a:t>
            </a:r>
            <a:endParaRPr lang="ko-KR" altLang="en-US" sz="3000" b="1" dirty="0">
              <a:ln w="11430"/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381224" y="4786322"/>
            <a:ext cx="77152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ko-KR" altLang="en-US" sz="2400" b="1" dirty="0"/>
              <a:t>병원의 </a:t>
            </a:r>
            <a:r>
              <a:rPr lang="ko-KR" altLang="en-US" sz="2400" b="1" dirty="0" err="1"/>
              <a:t>의료외원가</a:t>
            </a:r>
            <a:endParaRPr lang="ko-KR" altLang="en-US" sz="2400" b="1" dirty="0"/>
          </a:p>
          <a:p>
            <a:pPr algn="l"/>
            <a:r>
              <a:rPr lang="ko-KR" altLang="en-US" sz="2400" b="1" dirty="0" err="1"/>
              <a:t>의료외원가란</a:t>
            </a:r>
            <a:r>
              <a:rPr lang="en-US" altLang="ko-KR" sz="2400" b="1" dirty="0"/>
              <a:t>?</a:t>
            </a:r>
            <a:r>
              <a:rPr lang="ko-KR" altLang="en-US" sz="2400" b="1" dirty="0"/>
              <a:t> 병원의 주된 의료활동 이외의 활동에서 발생하는 비용으로 대체적으로 매기 계속하여 </a:t>
            </a:r>
            <a:r>
              <a:rPr lang="en-US" altLang="ko-KR" sz="2400" b="1" dirty="0"/>
              <a:t>"</a:t>
            </a:r>
            <a:r>
              <a:rPr lang="ko-KR" altLang="en-US" sz="2400" b="1" dirty="0"/>
              <a:t>순환적</a:t>
            </a:r>
            <a:r>
              <a:rPr lang="en-US" altLang="ko-KR" sz="2400" b="1" dirty="0"/>
              <a:t>"</a:t>
            </a:r>
            <a:r>
              <a:rPr lang="ko-KR" altLang="en-US" sz="2400" b="1" dirty="0"/>
              <a:t>으로 발생하는 비용을 지칭한다</a:t>
            </a:r>
            <a:endParaRPr lang="ko-KR" altLang="en-US" sz="2400" b="1" dirty="0"/>
          </a:p>
        </p:txBody>
      </p:sp>
      <p:pic>
        <p:nvPicPr>
          <p:cNvPr id="23" name="Picture 6" descr="C:\Documents and Settings\LG\Local Settings\Temporary Internet Files\Content.IE5\S5IJODI7\MCj03528960000[1]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2596" y="4857760"/>
            <a:ext cx="397496" cy="3971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385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1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238348" y="571480"/>
            <a:ext cx="728667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ko-KR" sz="4000" b="1" dirty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ko-KR" altLang="en-US" sz="4000" b="1" dirty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병원 원가계산 제도의 유형</a:t>
            </a:r>
            <a:endParaRPr lang="ko-KR" altLang="en-US" sz="4000" b="1" dirty="0">
              <a:ln w="11430"/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" name="직사각형 3"/>
          <p:cNvSpPr>
            <a:spLocks noChangeArrowheads="1"/>
          </p:cNvSpPr>
          <p:nvPr/>
        </p:nvSpPr>
        <p:spPr bwMode="auto">
          <a:xfrm>
            <a:off x="2238348" y="1785927"/>
            <a:ext cx="7572428" cy="3877985"/>
          </a:xfrm>
          <a:prstGeom prst="rect">
            <a:avLst/>
          </a:prstGeom>
          <a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endParaRPr lang="en-US" altLang="ko-KR" sz="2000" b="1" dirty="0"/>
          </a:p>
          <a:p>
            <a:pPr algn="l"/>
            <a:r>
              <a:rPr lang="ko-KR" altLang="en-US" sz="2000" b="1" dirty="0"/>
              <a:t>◯ 부문별 원가계산의 의의와 목적</a:t>
            </a:r>
          </a:p>
          <a:p>
            <a:pPr algn="just"/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부문별 원가계산은 책임회계단위를 부문으로 설정</a:t>
            </a:r>
            <a:endParaRPr lang="en-US" altLang="ko-KR" sz="2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입원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외래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약국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검사실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dirty="0" err="1">
                <a:latin typeface="맑은 고딕" pitchFamily="50" charset="-127"/>
                <a:ea typeface="맑은 고딕" pitchFamily="50" charset="-127"/>
              </a:rPr>
              <a:t>수술실등</a:t>
            </a:r>
            <a:endParaRPr lang="en-US" altLang="ko-KR" sz="2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2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부문은 </a:t>
            </a:r>
            <a:r>
              <a:rPr lang="ko-KR" altLang="en-US" sz="2000" dirty="0" err="1">
                <a:latin typeface="맑은 고딕" pitchFamily="50" charset="-127"/>
                <a:ea typeface="맑은 고딕" pitchFamily="50" charset="-127"/>
              </a:rPr>
              <a:t>진료과의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 상위개념 </a:t>
            </a:r>
            <a:endParaRPr lang="en-US" altLang="ko-KR" sz="2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필요성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건강보험이나 관행수가의 적정성 여부 판단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just"/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한 부문에서 제공하는 수가 항목들을 원가와 비교 검토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just"/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비보험수가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결정시 부문별 원가계산이 전제가 되야 한다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indent="-342900" algn="just"/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진료과별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의사별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진료행위별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원가계산에 기초자료가 된다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indent="-342900" algn="just">
              <a:buFont typeface="+mj-lt"/>
              <a:buAutoNum type="arabicPeriod"/>
            </a:pP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884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862020" y="161157"/>
            <a:ext cx="6096000" cy="1615827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병원 방문 -&gt; 외래 진료 -&gt; 수납 -&gt; 검사 -&gt; 입원수속 -&gt; 진료 및 </a:t>
            </a:r>
            <a:r>
              <a:rPr lang="ko-KR" altLang="en-US" dirty="0" smtClean="0"/>
              <a:t>간호처치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병원의 경제적 가치의 희생 </a:t>
            </a:r>
            <a:r>
              <a:rPr lang="en-US" altLang="ko-KR" dirty="0"/>
              <a:t>(</a:t>
            </a:r>
            <a:r>
              <a:rPr lang="ko-KR" altLang="en-US" dirty="0"/>
              <a:t>원가</a:t>
            </a:r>
            <a:r>
              <a:rPr lang="en-US" altLang="ko-KR" dirty="0"/>
              <a:t>)</a:t>
            </a:r>
            <a:r>
              <a:rPr lang="ko-KR" altLang="en-US" dirty="0"/>
              <a:t>병원의 경제적 가치</a:t>
            </a:r>
            <a:r>
              <a:rPr lang="en-US" altLang="ko-KR" dirty="0"/>
              <a:t>= </a:t>
            </a:r>
            <a:r>
              <a:rPr lang="ko-KR" altLang="en-US" dirty="0"/>
              <a:t>병원의 물적 자원인 재화나 인적 자원인 용역으로서</a:t>
            </a:r>
            <a:r>
              <a:rPr lang="en-US" altLang="ko-KR" dirty="0"/>
              <a:t>,</a:t>
            </a:r>
            <a:r>
              <a:rPr lang="ko-KR" altLang="en-US" dirty="0"/>
              <a:t>화폐가치로 표시할 수 있는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병원의 진료재료나 처치재료</a:t>
            </a:r>
            <a:r>
              <a:rPr lang="en-US" altLang="ko-KR" dirty="0"/>
              <a:t>, </a:t>
            </a:r>
            <a:r>
              <a:rPr lang="ko-KR" altLang="en-US" dirty="0"/>
              <a:t>검사실</a:t>
            </a:r>
            <a:r>
              <a:rPr lang="en-US" altLang="ko-KR" dirty="0"/>
              <a:t>, </a:t>
            </a:r>
            <a:r>
              <a:rPr lang="ko-KR" altLang="en-US" dirty="0"/>
              <a:t>수술실</a:t>
            </a:r>
            <a:r>
              <a:rPr lang="en-US" altLang="ko-KR" dirty="0"/>
              <a:t>,</a:t>
            </a:r>
            <a:r>
              <a:rPr lang="ko-KR" altLang="en-US" dirty="0"/>
              <a:t>병실과 같은 의료 재료와 물리적 시설의료 전문 인력이 이용해 진료 간호서비스를 수행할 때</a:t>
            </a:r>
            <a:r>
              <a:rPr lang="en-US" altLang="ko-KR" dirty="0"/>
              <a:t>,</a:t>
            </a:r>
            <a:r>
              <a:rPr lang="ko-KR" altLang="en-US" dirty="0"/>
              <a:t>소모되는 각각의 재료비와 시설의 감가상각비</a:t>
            </a:r>
            <a:r>
              <a:rPr lang="en-US" altLang="ko-KR" dirty="0"/>
              <a:t>, </a:t>
            </a:r>
            <a:r>
              <a:rPr lang="ko-KR" altLang="en-US" dirty="0"/>
              <a:t>인건비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의료비용의 구성요소</a:t>
            </a:r>
            <a:r>
              <a:rPr lang="en-US" altLang="ko-KR" dirty="0"/>
              <a:t>(</a:t>
            </a:r>
            <a:r>
              <a:rPr lang="ko-KR" altLang="en-US" dirty="0"/>
              <a:t>원가 계산의 </a:t>
            </a:r>
            <a:r>
              <a:rPr lang="en-US" altLang="ko-KR" dirty="0"/>
              <a:t>3</a:t>
            </a:r>
            <a:r>
              <a:rPr lang="ko-KR" altLang="en-US" dirty="0"/>
              <a:t>요소</a:t>
            </a:r>
            <a:r>
              <a:rPr lang="en-US" altLang="ko-KR" dirty="0"/>
              <a:t>)</a:t>
            </a:r>
            <a:r>
              <a:rPr lang="ko-KR" altLang="en-US" dirty="0"/>
              <a:t>인건비</a:t>
            </a:r>
            <a:r>
              <a:rPr lang="en-US" altLang="ko-KR" dirty="0"/>
              <a:t>, </a:t>
            </a:r>
            <a:r>
              <a:rPr lang="ko-KR" altLang="en-US" dirty="0"/>
              <a:t>재료비</a:t>
            </a:r>
            <a:r>
              <a:rPr lang="en-US" altLang="ko-KR" dirty="0"/>
              <a:t>, </a:t>
            </a:r>
            <a:r>
              <a:rPr lang="ko-KR" altLang="en-US" dirty="0" smtClean="0"/>
              <a:t>관리비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병원 설립의 목적인 질병 예방</a:t>
            </a:r>
            <a:r>
              <a:rPr lang="en-US" altLang="ko-KR" dirty="0"/>
              <a:t>, </a:t>
            </a:r>
            <a:r>
              <a:rPr lang="ko-KR" altLang="en-US" dirty="0"/>
              <a:t>치료</a:t>
            </a:r>
            <a:r>
              <a:rPr lang="en-US" altLang="ko-KR" dirty="0"/>
              <a:t>, </a:t>
            </a:r>
            <a:r>
              <a:rPr lang="ko-KR" altLang="en-US" dirty="0"/>
              <a:t>건강증진</a:t>
            </a:r>
            <a:r>
              <a:rPr lang="en-US" altLang="ko-KR" dirty="0"/>
              <a:t>, </a:t>
            </a:r>
            <a:r>
              <a:rPr lang="ko-KR" altLang="en-US" dirty="0"/>
              <a:t>환자 돌봄과직접적인 관련없이 소비한 경제적 가치는 병원 원가가 될 수 없는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ex</a:t>
            </a:r>
            <a:r>
              <a:rPr lang="en-US" altLang="ko-KR" dirty="0"/>
              <a:t>. </a:t>
            </a:r>
            <a:r>
              <a:rPr lang="ko-KR" altLang="en-US" dirty="0"/>
              <a:t>병원에서 장례식작 임대 관리를 위해 채용한 관리직원의 임건비병원의 목적 활동으로 소비한 것이 아니므로</a:t>
            </a:r>
            <a:r>
              <a:rPr lang="en-US" altLang="ko-KR" dirty="0"/>
              <a:t>,</a:t>
            </a:r>
            <a:r>
              <a:rPr lang="ko-KR" altLang="en-US" dirty="0"/>
              <a:t>병원 원가</a:t>
            </a:r>
            <a:r>
              <a:rPr lang="en-US" altLang="ko-KR" dirty="0"/>
              <a:t>(</a:t>
            </a:r>
            <a:r>
              <a:rPr lang="ko-KR" altLang="en-US" dirty="0"/>
              <a:t>의료 원가</a:t>
            </a:r>
            <a:r>
              <a:rPr lang="en-US" altLang="ko-KR" dirty="0"/>
              <a:t>)</a:t>
            </a:r>
            <a:r>
              <a:rPr lang="ko-KR" altLang="en-US" dirty="0"/>
              <a:t>로 취급되어서는 안됨영업 외 비용으로 </a:t>
            </a:r>
            <a:r>
              <a:rPr lang="ko-KR" altLang="en-US" dirty="0" smtClean="0"/>
              <a:t>처리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/>
              <a:t>병원 경영의 측면에서 원가를 계산하는 목적경영관리를 위한 정보의 제공 </a:t>
            </a:r>
            <a:r>
              <a:rPr lang="en-US" altLang="ko-KR" dirty="0"/>
              <a:t>: </a:t>
            </a:r>
            <a:r>
              <a:rPr lang="ko-KR" altLang="en-US" dirty="0"/>
              <a:t>원가관리</a:t>
            </a:r>
            <a:r>
              <a:rPr lang="en-US" altLang="ko-KR" dirty="0"/>
              <a:t>(</a:t>
            </a:r>
            <a:r>
              <a:rPr lang="ko-KR" altLang="en-US" dirty="0"/>
              <a:t>조직의자원</a:t>
            </a:r>
            <a:r>
              <a:rPr lang="en-US" altLang="ko-KR" dirty="0"/>
              <a:t>) -&gt; </a:t>
            </a:r>
            <a:r>
              <a:rPr lang="ko-KR" altLang="en-US" dirty="0"/>
              <a:t>성과관리의료수가 결정 자료의 제공 </a:t>
            </a:r>
            <a:r>
              <a:rPr lang="en-US" altLang="ko-KR" dirty="0"/>
              <a:t>: </a:t>
            </a:r>
            <a:r>
              <a:rPr lang="ko-KR" altLang="en-US" dirty="0"/>
              <a:t>진료 행위별 수가 결정</a:t>
            </a:r>
            <a:r>
              <a:rPr lang="en-US" altLang="ko-KR" dirty="0"/>
              <a:t>, </a:t>
            </a:r>
            <a:r>
              <a:rPr lang="ko-KR" altLang="en-US" dirty="0"/>
              <a:t>포괄수가제 수가 결정의료수가가 의료원가를 보전하고 적정 이익을 낼 수 있도록 결정되어야 하기 때문적정 의료수가 결정을 위해서는 의료원가 분석이 선행되어야 한다</a:t>
            </a:r>
            <a:r>
              <a:rPr lang="en-US" altLang="ko-KR" dirty="0"/>
              <a:t>ex. </a:t>
            </a:r>
            <a:r>
              <a:rPr lang="ko-KR" altLang="en-US" dirty="0"/>
              <a:t>간호수가 현실 </a:t>
            </a:r>
            <a:r>
              <a:rPr lang="en-US" altLang="ko-KR" dirty="0"/>
              <a:t>: </a:t>
            </a:r>
            <a:r>
              <a:rPr lang="ko-KR" altLang="en-US" dirty="0"/>
              <a:t>대부분 진료 행위별 수가에 묶여 있어간호활동에 대한 정당한 수가 분리가 되어 있지 않음기존의 행위별 수가에도 간호활동에 대한 수가가 합리적으로 반영되어있는지 확인할 길이 없는 상황경영 의사결정을 위한 수단으로 활용 </a:t>
            </a:r>
            <a:r>
              <a:rPr lang="en-US" altLang="ko-KR" dirty="0"/>
              <a:t>:</a:t>
            </a:r>
            <a:r>
              <a:rPr lang="ko-KR" altLang="en-US" dirty="0"/>
              <a:t>대외적 목적 </a:t>
            </a:r>
            <a:r>
              <a:rPr lang="en-US" altLang="ko-KR" dirty="0"/>
              <a:t>&lt; </a:t>
            </a:r>
            <a:r>
              <a:rPr lang="ko-KR" altLang="en-US" dirty="0"/>
              <a:t>병원 내부의 관리 운영 수단고가 의료장비의 구</a:t>
            </a:r>
            <a:r>
              <a:rPr lang="en-US" altLang="ko-KR" dirty="0"/>
              <a:t>, </a:t>
            </a:r>
            <a:r>
              <a:rPr lang="ko-KR" altLang="en-US" dirty="0"/>
              <a:t>관리시스템의 변경</a:t>
            </a:r>
            <a:r>
              <a:rPr lang="en-US" altLang="ko-KR" dirty="0"/>
              <a:t>, </a:t>
            </a:r>
            <a:r>
              <a:rPr lang="ko-KR" altLang="en-US" dirty="0"/>
              <a:t>건물 증축 여부의 결정합리적 판단을 위한 조직내 정보 수집</a:t>
            </a:r>
            <a:r>
              <a:rPr lang="en-US" altLang="ko-KR" dirty="0"/>
              <a:t>, </a:t>
            </a:r>
            <a:r>
              <a:rPr lang="ko-KR" altLang="en-US" dirty="0"/>
              <a:t>분석</a:t>
            </a:r>
            <a:r>
              <a:rPr lang="en-US" altLang="ko-KR" dirty="0"/>
              <a:t>, </a:t>
            </a:r>
            <a:r>
              <a:rPr lang="ko-KR" altLang="en-US" dirty="0"/>
              <a:t>요약</a:t>
            </a:r>
            <a:r>
              <a:rPr lang="en-US" altLang="ko-KR" dirty="0"/>
              <a:t>-&gt; </a:t>
            </a:r>
            <a:r>
              <a:rPr lang="ko-KR" altLang="en-US" dirty="0"/>
              <a:t>경제적 가치와 연관적 </a:t>
            </a:r>
            <a:r>
              <a:rPr lang="ko-KR" altLang="en-US" dirty="0" smtClean="0"/>
              <a:t>해석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/>
              <a:t>병원 원가계산 과정원가중심점 결정 </a:t>
            </a:r>
            <a:r>
              <a:rPr lang="en-US" altLang="ko-KR" dirty="0"/>
              <a:t>-&gt; </a:t>
            </a:r>
            <a:r>
              <a:rPr lang="ko-KR" altLang="en-US" dirty="0"/>
              <a:t>수익중심점 결정 </a:t>
            </a:r>
            <a:r>
              <a:rPr lang="en-US" altLang="ko-KR" dirty="0"/>
              <a:t>-&gt; </a:t>
            </a:r>
            <a:r>
              <a:rPr lang="ko-KR" altLang="en-US" dirty="0"/>
              <a:t>집계 및 배부 대상의 원가 요소 선정</a:t>
            </a:r>
            <a:r>
              <a:rPr lang="en-US" altLang="ko-KR" dirty="0"/>
              <a:t>-&gt; </a:t>
            </a:r>
            <a:r>
              <a:rPr lang="ko-KR" altLang="en-US" dirty="0"/>
              <a:t>수익중심점 및 원가중심점별 수익과 원가의 집계</a:t>
            </a:r>
            <a:r>
              <a:rPr lang="en-US" altLang="ko-KR" dirty="0"/>
              <a:t>-&gt; </a:t>
            </a:r>
            <a:r>
              <a:rPr lang="ko-KR" altLang="en-US" dirty="0"/>
              <a:t>간접비의 원가중심점별 배부 </a:t>
            </a:r>
            <a:r>
              <a:rPr lang="en-US" altLang="ko-KR" dirty="0"/>
              <a:t>-&gt; </a:t>
            </a:r>
            <a:r>
              <a:rPr lang="ko-KR" altLang="en-US" dirty="0"/>
              <a:t>지원부문비의 원가중심점별 배부</a:t>
            </a:r>
            <a:r>
              <a:rPr lang="en-US" altLang="ko-KR" dirty="0"/>
              <a:t>-&gt; </a:t>
            </a:r>
            <a:r>
              <a:rPr lang="ko-KR" altLang="en-US" dirty="0"/>
              <a:t>과별 원가 및 손익의 </a:t>
            </a:r>
            <a:r>
              <a:rPr lang="ko-KR" altLang="en-US" dirty="0" smtClean="0"/>
              <a:t>계산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처방기준원가계산과 시행기준원가계산처방기준원가</a:t>
            </a:r>
            <a:r>
              <a:rPr lang="en-US" altLang="ko-KR" dirty="0"/>
              <a:t>:</a:t>
            </a:r>
            <a:r>
              <a:rPr lang="ko-KR" altLang="en-US" dirty="0"/>
              <a:t>직접진료부문만을 수익중심점으로 설정하여 원가계산을 완성하는 방법시행기준원가</a:t>
            </a:r>
            <a:r>
              <a:rPr lang="en-US" altLang="ko-KR" dirty="0"/>
              <a:t>: </a:t>
            </a:r>
            <a:r>
              <a:rPr lang="ko-KR" altLang="en-US" dirty="0"/>
              <a:t>직접진료부문과 간접진료부문 모두를 수익중심점을 설정하여 원가계산을 완성하는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활동기준원가계산 단계</a:t>
            </a:r>
            <a:r>
              <a:rPr lang="en-US" altLang="ko-KR" dirty="0"/>
              <a:t>(ABC)</a:t>
            </a:r>
            <a:r>
              <a:rPr lang="ko-KR" altLang="en-US" dirty="0"/>
              <a:t>자원의 요소 확인과 원가량 입력지원동인의 설정활동 분석활동동인의 설정원가대상과 원가 배부간호단위 병동 수익분석시간동인 활동기준원가계산 단계</a:t>
            </a:r>
            <a:r>
              <a:rPr lang="en-US" altLang="ko-KR" dirty="0"/>
              <a:t>(TD-ABC)</a:t>
            </a:r>
            <a:r>
              <a:rPr lang="ko-KR" altLang="en-US" dirty="0"/>
              <a:t>간호단위 총원가단위 시간당 비용 산출활동 당 표준 소비시간 산출시간동인 활동기준원가 계산시간동인 활동기준원가 분석</a:t>
            </a:r>
          </a:p>
        </p:txBody>
      </p:sp>
    </p:spTree>
    <p:extLst>
      <p:ext uri="{BB962C8B-B14F-4D97-AF65-F5344CB8AC3E}">
        <p14:creationId xmlns:p14="http://schemas.microsoft.com/office/powerpoint/2010/main" val="120999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사례 </a:t>
            </a:r>
            <a:r>
              <a:rPr lang="en-US" altLang="ko-KR" dirty="0" smtClean="0"/>
              <a:t>K</a:t>
            </a:r>
            <a:r>
              <a:rPr lang="ko-KR" altLang="en-US" dirty="0" smtClean="0"/>
              <a:t>병원의 </a:t>
            </a:r>
            <a:r>
              <a:rPr lang="en-US" altLang="ko-KR" dirty="0" smtClean="0"/>
              <a:t>ABC</a:t>
            </a:r>
            <a:r>
              <a:rPr lang="ko-KR" altLang="en-US" dirty="0" smtClean="0"/>
              <a:t>사례</a:t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200" dirty="0">
                <a:latin typeface="맑은 고딕" pitchFamily="50" charset="-127"/>
                <a:ea typeface="맑은 고딕" pitchFamily="50" charset="-127"/>
              </a:rPr>
              <a:t>1 </a:t>
            </a:r>
            <a:r>
              <a:rPr lang="ko-KR" altLang="en-US" sz="2200" dirty="0">
                <a:latin typeface="맑은 고딕" pitchFamily="50" charset="-127"/>
                <a:ea typeface="맑은 고딕" pitchFamily="50" charset="-127"/>
              </a:rPr>
              <a:t>자원구조</a:t>
            </a:r>
            <a:endParaRPr lang="en-US" altLang="ko-KR" sz="2200" dirty="0">
              <a:latin typeface="맑은 고딕" pitchFamily="50" charset="-127"/>
              <a:ea typeface="맑은 고딕" pitchFamily="50" charset="-127"/>
            </a:endParaRPr>
          </a:p>
          <a:p>
            <a:pPr>
              <a:buNone/>
            </a:pPr>
            <a:r>
              <a:rPr lang="ko-KR" altLang="en-US" sz="2200" dirty="0">
                <a:latin typeface="맑은 고딕" pitchFamily="50" charset="-127"/>
                <a:ea typeface="맑은 고딕" pitchFamily="50" charset="-127"/>
              </a:rPr>
              <a:t>기존원가시스템의 집계된 비용을 그대로  이용</a:t>
            </a:r>
            <a:endParaRPr lang="en-US" altLang="ko-KR" sz="2200" dirty="0"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ABC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시스템에 맞는 새로운 코드체계를 </a:t>
            </a:r>
            <a:r>
              <a:rPr lang="ko-KR" altLang="en-US" sz="2400" dirty="0" err="1">
                <a:latin typeface="맑은 고딕" pitchFamily="50" charset="-127"/>
                <a:ea typeface="맑은 고딕" pitchFamily="50" charset="-127"/>
              </a:rPr>
              <a:t>만듬</a:t>
            </a:r>
            <a:endParaRPr lang="en-US" altLang="ko-KR" sz="2400" dirty="0"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400" dirty="0"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모든 책임회계단위에 코드를 부여</a:t>
            </a:r>
            <a:endParaRPr lang="en-US" altLang="ko-KR" sz="2400" dirty="0"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buFont typeface="+mj-lt"/>
              <a:buAutoNum type="arabicPeriod"/>
            </a:pP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책임회계의 단위의 레벨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(level)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을 순차적으로 부여</a:t>
            </a:r>
            <a:endParaRPr lang="en-US" altLang="ko-KR" sz="2400" dirty="0"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buFont typeface="+mj-lt"/>
              <a:buAutoNum type="arabicPeriod"/>
            </a:pP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의사개인을 책임회계단위로 본다</a:t>
            </a:r>
          </a:p>
          <a:p>
            <a:pPr marL="457200" indent="-457200">
              <a:buFont typeface="+mj-lt"/>
              <a:buAutoNum type="arabicPeriod"/>
            </a:pPr>
            <a:endParaRPr lang="ko-KR" altLang="en-US" sz="2400" dirty="0"/>
          </a:p>
          <a:p>
            <a:pPr>
              <a:buNone/>
            </a:pPr>
            <a:endParaRPr lang="en-US" altLang="ko-KR" sz="2200" dirty="0"/>
          </a:p>
          <a:p>
            <a:pPr>
              <a:buNone/>
            </a:pPr>
            <a:endParaRPr lang="ko-KR" altLang="en-US" dirty="0" smtClean="0"/>
          </a:p>
          <a:p>
            <a:pPr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D47AC-E48D-458D-BB8F-F9266946631C}" type="slidenum">
              <a:rPr lang="en-US" altLang="ko-KR" smtClean="0"/>
              <a:pPr/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74861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760</Words>
  <Application>Microsoft Macintosh PowerPoint</Application>
  <PresentationFormat>와이드스크린</PresentationFormat>
  <Paragraphs>131</Paragraphs>
  <Slides>16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자기 소개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사례 K병원의 ABC사례 </vt:lpstr>
      <vt:lpstr>사례 K병원의 ABC사례</vt:lpstr>
      <vt:lpstr>사례 K병원의 ABC사례</vt:lpstr>
      <vt:lpstr>사례 K병원의 ABC사례</vt:lpstr>
      <vt:lpstr>사례 K병원의 ABC사례</vt:lpstr>
      <vt:lpstr>사례 K병원의 ABC사례</vt:lpstr>
      <vt:lpstr>사례 K병원의 ABC사례</vt:lpstr>
      <vt:lpstr>PowerPoint 프레젠테이션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자기 소개</dc:title>
  <dc:creator>이승현</dc:creator>
  <cp:lastModifiedBy>이승현</cp:lastModifiedBy>
  <cp:revision>10</cp:revision>
  <dcterms:created xsi:type="dcterms:W3CDTF">2017-09-11T12:11:21Z</dcterms:created>
  <dcterms:modified xsi:type="dcterms:W3CDTF">2019-04-01T22:58:13Z</dcterms:modified>
</cp:coreProperties>
</file>